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7" r:id="rId5"/>
    <p:sldId id="283" r:id="rId6"/>
    <p:sldId id="274" r:id="rId7"/>
    <p:sldId id="269" r:id="rId8"/>
    <p:sldId id="260" r:id="rId9"/>
    <p:sldId id="276" r:id="rId10"/>
    <p:sldId id="284" r:id="rId11"/>
    <p:sldId id="268" r:id="rId12"/>
    <p:sldId id="261" r:id="rId13"/>
    <p:sldId id="281" r:id="rId14"/>
    <p:sldId id="282" r:id="rId15"/>
    <p:sldId id="270" r:id="rId16"/>
    <p:sldId id="279" r:id="rId17"/>
    <p:sldId id="271" r:id="rId18"/>
    <p:sldId id="280" r:id="rId19"/>
    <p:sldId id="273" r:id="rId20"/>
    <p:sldId id="272" r:id="rId21"/>
    <p:sldId id="262" r:id="rId22"/>
    <p:sldId id="275" r:id="rId23"/>
    <p:sldId id="263" r:id="rId24"/>
    <p:sldId id="277" r:id="rId25"/>
    <p:sldId id="264" r:id="rId26"/>
    <p:sldId id="278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1"/>
    <p:restoredTop sz="94647"/>
  </p:normalViewPr>
  <p:slideViewPr>
    <p:cSldViewPr snapToGrid="0" snapToObjects="1">
      <p:cViewPr>
        <p:scale>
          <a:sx n="150" d="100"/>
          <a:sy n="150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3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0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6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72038-5A41-9A42-96DE-176454E9D964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BFDAD-5135-424C-AC20-F544315D0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loud.docker.com/u/klavins/repository/docker/klavins/ecep52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x_shell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nuxcommand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oogle/googletest/blob/master/googletest/docs/primer.md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nu.org/software/make/manual/make.html#Introdu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visualstudio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lavins/ECEP5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480646"/>
            <a:ext cx="10210800" cy="4947139"/>
          </a:xfrm>
        </p:spPr>
        <p:txBody>
          <a:bodyPr>
            <a:normAutofit fontScale="90000"/>
          </a:bodyPr>
          <a:lstStyle/>
          <a:p>
            <a:r>
              <a:rPr lang="en-US" sz="8000" b="1" dirty="0" smtClean="0"/>
              <a:t>ECE 590</a:t>
            </a:r>
            <a:br>
              <a:rPr lang="en-US" sz="8000" b="1" dirty="0" smtClean="0"/>
            </a:br>
            <a:r>
              <a:rPr lang="en-US" sz="8000" dirty="0" smtClean="0"/>
              <a:t>Software Engineering for Embedded Applications</a:t>
            </a:r>
            <a:br>
              <a:rPr lang="en-US" sz="8000" dirty="0" smtClean="0"/>
            </a:br>
            <a:r>
              <a:rPr lang="en-US" sz="8000" dirty="0" smtClean="0"/>
              <a:t/>
            </a:r>
            <a:br>
              <a:rPr lang="en-US" sz="8000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1269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Week 1: </a:t>
            </a:r>
            <a:r>
              <a:rPr lang="en-US" dirty="0" err="1" smtClean="0"/>
              <a:t>Git</a:t>
            </a:r>
            <a:r>
              <a:rPr lang="en-US" dirty="0" smtClean="0"/>
              <a:t>, Docker, Gnu compiler, Make, </a:t>
            </a:r>
            <a:r>
              <a:rPr lang="en-US" dirty="0" err="1" smtClean="0"/>
              <a:t>Doxygen</a:t>
            </a:r>
            <a:r>
              <a:rPr lang="en-US" dirty="0" smtClean="0"/>
              <a:t>, Google Test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Prof. Eric Klavins</a:t>
            </a:r>
          </a:p>
          <a:p>
            <a:r>
              <a:rPr lang="en-US" dirty="0" smtClean="0">
                <a:solidFill>
                  <a:srgbClr val="1B1F22"/>
                </a:solidFill>
              </a:rPr>
              <a:t>Kung-Hung (Henry) Lu, TA</a:t>
            </a:r>
            <a:endParaRPr lang="en-US" dirty="0" smtClean="0"/>
          </a:p>
          <a:p>
            <a:r>
              <a:rPr lang="en-US" dirty="0" smtClean="0"/>
              <a:t>Justin </a:t>
            </a:r>
            <a:r>
              <a:rPr lang="en-US" dirty="0" err="1" smtClean="0"/>
              <a:t>Vrana</a:t>
            </a:r>
            <a:r>
              <a:rPr lang="en-US" dirty="0" smtClean="0"/>
              <a:t>, 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a802901.us.archive.org/BookReader/BookReaderImages.php?zip=/24/items/1984-12-compute-magazine/Compute_Issue_055_1984_Dec_jp2.zip&amp;file=Compute_Issue_055_1984_Dec_jp2/Compute_Issue_055_1984_Dec_0105.jp2&amp;scale=2&amp;rotate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840" y="0"/>
            <a:ext cx="49751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a802901.us.archive.org/BookReader/BookReaderImages.php?zip=/24/items/1984-12-compute-magazine/Compute_Issue_055_1984_Dec_jp2.zip&amp;file=Compute_Issue_055_1984_Dec_jp2/Compute_Issue_055_1984_Dec_0095.jp2&amp;scale=2&amp;rotate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13" y="0"/>
            <a:ext cx="5006581" cy="686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a802901.us.archive.org/BookReader/BookReaderImages.php?zip=/24/items/1984-12-compute-magazine/Compute_Issue_055_1984_Dec_jp2.zip&amp;file=Compute_Issue_055_1984_Dec_jp2/Compute_Issue_055_1984_Dec_0000.jp2&amp;scale=2&amp;rotate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290713" cy="312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3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will use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assign exercises each week.</a:t>
            </a:r>
          </a:p>
          <a:p>
            <a:r>
              <a:rPr lang="en-US" dirty="0" smtClean="0"/>
              <a:t>Put the code for exercises in, for example, ECE590/hw_1.</a:t>
            </a:r>
          </a:p>
          <a:p>
            <a:r>
              <a:rPr lang="en-US" dirty="0" smtClean="0"/>
              <a:t>We will clone your repo on Fridays at midnight (or there about).</a:t>
            </a:r>
          </a:p>
          <a:p>
            <a:r>
              <a:rPr lang="en-US" dirty="0" smtClean="0"/>
              <a:t>For C and C++ exercises, we will replace </a:t>
            </a:r>
            <a:r>
              <a:rPr lang="en-US" dirty="0" err="1" smtClean="0"/>
              <a:t>unit_test.c</a:t>
            </a:r>
            <a:r>
              <a:rPr lang="en-US" dirty="0" smtClean="0"/>
              <a:t> with our own </a:t>
            </a:r>
            <a:r>
              <a:rPr lang="en-US" dirty="0" err="1" smtClean="0"/>
              <a:t>unit_test.c</a:t>
            </a:r>
            <a:r>
              <a:rPr lang="en-US" dirty="0" smtClean="0"/>
              <a:t> and recompile your code. We will put our scripts up on </a:t>
            </a:r>
            <a:r>
              <a:rPr lang="en-US" dirty="0" err="1" smtClean="0"/>
              <a:t>Github</a:t>
            </a:r>
            <a:r>
              <a:rPr lang="en-US" dirty="0" smtClean="0"/>
              <a:t> (leaving out some details) for you to use test your code.</a:t>
            </a:r>
          </a:p>
          <a:p>
            <a:r>
              <a:rPr lang="en-US" dirty="0" smtClean="0"/>
              <a:t>It is important to name your functions and classes exactly as we specify so that the tests will compile.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You all run various versions of Windows, Mac OS, and Linux. </a:t>
            </a:r>
          </a:p>
          <a:p>
            <a:pPr lvl="1"/>
            <a:r>
              <a:rPr lang="en-US" dirty="0" smtClean="0"/>
              <a:t>We need a common environment.</a:t>
            </a:r>
          </a:p>
          <a:p>
            <a:pPr lvl="1"/>
            <a:r>
              <a:rPr lang="en-US" dirty="0" smtClean="0"/>
              <a:t>So does any company that develops software.</a:t>
            </a:r>
          </a:p>
          <a:p>
            <a:pPr lvl="1"/>
            <a:r>
              <a:rPr lang="en-US" dirty="0" smtClean="0"/>
              <a:t>Production environment should match development environment.</a:t>
            </a:r>
          </a:p>
          <a:p>
            <a:r>
              <a:rPr lang="en-US" dirty="0" smtClean="0"/>
              <a:t>The solution: Docker</a:t>
            </a:r>
          </a:p>
          <a:p>
            <a:pPr lvl="1"/>
            <a:r>
              <a:rPr lang="en-US" dirty="0" smtClean="0"/>
              <a:t>Let’s you define a </a:t>
            </a:r>
            <a:r>
              <a:rPr lang="en-US" dirty="0" err="1" smtClean="0"/>
              <a:t>unix</a:t>
            </a:r>
            <a:r>
              <a:rPr lang="en-US" dirty="0" smtClean="0"/>
              <a:t> environment with exactly the pre-requisites your code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4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65" y="254524"/>
            <a:ext cx="10515600" cy="1325563"/>
          </a:xfrm>
        </p:spPr>
        <p:txBody>
          <a:bodyPr/>
          <a:lstStyle/>
          <a:p>
            <a:r>
              <a:rPr lang="en-US" dirty="0" smtClean="0"/>
              <a:t>Unix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24" y="0"/>
            <a:ext cx="9041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7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86" y="0"/>
            <a:ext cx="9510212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120489" y="745068"/>
            <a:ext cx="564444" cy="5644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76311" y="2968979"/>
            <a:ext cx="564444" cy="5644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557" y="1476531"/>
            <a:ext cx="476495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 smtClean="0"/>
              <a:t>Requires Virtualization (e.g. Intel, AMD, ARM and MIPS)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 smtClean="0"/>
              <a:t>On Linux, Docker uses the same kernel, but with a different namespace and filesystem.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 smtClean="0"/>
              <a:t>On Mac, Docker uses </a:t>
            </a:r>
            <a:r>
              <a:rPr lang="en-US" dirty="0" err="1" smtClean="0"/>
              <a:t>xhyve</a:t>
            </a:r>
            <a:r>
              <a:rPr lang="en-US" dirty="0" smtClean="0"/>
              <a:t>, a hypervisor that creates a completely sandboxed kernel space.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 smtClean="0"/>
              <a:t>On Windows, Docker uses Hyper-V. Also gives you a Unix like command shell.</a:t>
            </a:r>
          </a:p>
        </p:txBody>
      </p:sp>
      <p:pic>
        <p:nvPicPr>
          <p:cNvPr id="1026" name="Picture 2" descr="https://cdn-images-1.medium.com/max/1600/0*48iHAGulqlljRZzZ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54" y="147638"/>
            <a:ext cx="30480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600/0*emKUfMbJKrho7sF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154" y="2370645"/>
            <a:ext cx="30480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mages-1.medium.com/max/1600/0*cEypzcOZelCbi9GB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154" y="4173538"/>
            <a:ext cx="3048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296400" y="830200"/>
            <a:ext cx="1515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Emulation</a:t>
            </a:r>
          </a:p>
          <a:p>
            <a:r>
              <a:rPr lang="en-US" dirty="0" smtClean="0"/>
              <a:t>(e.g. VMware)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96400" y="2699941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Paravirtualization</a:t>
            </a:r>
            <a:endParaRPr lang="en-US" dirty="0" smtClean="0"/>
          </a:p>
          <a:p>
            <a:r>
              <a:rPr lang="en-US" dirty="0" smtClean="0"/>
              <a:t>(e.g. </a:t>
            </a:r>
            <a:r>
              <a:rPr lang="en-US" dirty="0" err="1" smtClean="0"/>
              <a:t>xhyve</a:t>
            </a:r>
            <a:r>
              <a:rPr lang="en-US" dirty="0" smtClean="0"/>
              <a:t>, Hyper-V)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296400" y="4721684"/>
            <a:ext cx="2424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Virtualization</a:t>
            </a:r>
          </a:p>
          <a:p>
            <a:r>
              <a:rPr lang="en-US" dirty="0" smtClean="0"/>
              <a:t>(e.g. Linux namespaces)</a:t>
            </a:r>
            <a:endParaRPr lang="en-US" dirty="0"/>
          </a:p>
        </p:txBody>
      </p:sp>
      <p:pic>
        <p:nvPicPr>
          <p:cNvPr id="1032" name="Picture 8" descr="https://upload.wikimedia.org/wikipedia/commons/thumb/e/e1/Hyperviseur.png/400px-Hyperviseu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32" y="4177390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File Systems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86971" y="1883129"/>
            <a:ext cx="317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Linux’s </a:t>
            </a:r>
            <a:r>
              <a:rPr lang="en-US" b="1" i="1" dirty="0" smtClean="0"/>
              <a:t>Union Mount</a:t>
            </a:r>
            <a:r>
              <a:rPr lang="en-US" b="1" dirty="0" smtClean="0"/>
              <a:t> filesystem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28382" y="2497820"/>
            <a:ext cx="941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/dir1</a:t>
            </a:r>
          </a:p>
          <a:p>
            <a:r>
              <a:rPr lang="en-US" dirty="0" smtClean="0"/>
              <a:t> - </a:t>
            </a:r>
            <a:r>
              <a:rPr lang="en-US" dirty="0" err="1" smtClean="0"/>
              <a:t>afile.c</a:t>
            </a:r>
            <a:endParaRPr lang="en-US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afile.h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03506" y="266366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U</a:t>
            </a:r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3114907" y="2497820"/>
            <a:ext cx="1213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/dir1</a:t>
            </a:r>
          </a:p>
          <a:p>
            <a:r>
              <a:rPr lang="en-US" dirty="0" smtClean="0"/>
              <a:t> - </a:t>
            </a:r>
            <a:r>
              <a:rPr lang="en-US" dirty="0" err="1" smtClean="0">
                <a:solidFill>
                  <a:schemeClr val="accent1"/>
                </a:solidFill>
              </a:rPr>
              <a:t>afile.c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/dir2</a:t>
            </a:r>
          </a:p>
          <a:p>
            <a:r>
              <a:rPr lang="en-US" dirty="0" smtClean="0"/>
              <a:t> -</a:t>
            </a:r>
            <a:r>
              <a:rPr lang="en-US" dirty="0" err="1" smtClean="0"/>
              <a:t>another.h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4488" y="266366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633012" y="2497820"/>
            <a:ext cx="12131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/dir1</a:t>
            </a:r>
          </a:p>
          <a:p>
            <a:r>
              <a:rPr lang="en-US" dirty="0" smtClean="0"/>
              <a:t> - </a:t>
            </a:r>
            <a:r>
              <a:rPr lang="en-US" dirty="0" err="1" smtClean="0">
                <a:solidFill>
                  <a:schemeClr val="accent1"/>
                </a:solidFill>
              </a:rPr>
              <a:t>afile.c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afile.h</a:t>
            </a:r>
            <a:endParaRPr lang="en-US" dirty="0" smtClean="0"/>
          </a:p>
          <a:p>
            <a:r>
              <a:rPr lang="en-US" dirty="0" smtClean="0"/>
              <a:t>/dir2</a:t>
            </a:r>
          </a:p>
          <a:p>
            <a:r>
              <a:rPr lang="en-US" dirty="0" smtClean="0"/>
              <a:t> -</a:t>
            </a:r>
            <a:r>
              <a:rPr lang="en-US" dirty="0" err="1" smtClean="0"/>
              <a:t>another.h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87735" y="4129802"/>
            <a:ext cx="5631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Docker images contain filesystems.</a:t>
            </a:r>
          </a:p>
          <a:p>
            <a:r>
              <a:rPr lang="en-US" dirty="0" smtClean="0"/>
              <a:t>Union a number of filesystems gives you a new filesystem.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6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038" y="1488321"/>
            <a:ext cx="6849952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FROM gcc:4.9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RUN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update &amp;&amp; \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install -y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cmake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&amp;&amp; \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install -y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cppcheck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&amp;&amp; \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install -y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graphviz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&amp;&amp; \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install -y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doxygen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&amp;&amp; \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apt-get install -y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nano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# Build google test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WORKDIR 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usr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src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RUN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clone https://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/google/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googletest.git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WORKDIR 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usr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src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googletest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/install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RUN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cmake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../ &amp;&amp; make &amp;&amp; make install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WORKDIR /source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COPY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bashrc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/root/.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bashrc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88152" y="1488321"/>
            <a:ext cx="43039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Docker supplied image on an </a:t>
            </a:r>
            <a:r>
              <a:rPr lang="en-US" dirty="0" err="1" smtClean="0">
                <a:solidFill>
                  <a:schemeClr val="accent1"/>
                </a:solidFill>
              </a:rPr>
              <a:t>ubuntu</a:t>
            </a:r>
            <a:r>
              <a:rPr lang="en-US" dirty="0" smtClean="0">
                <a:solidFill>
                  <a:schemeClr val="accent1"/>
                </a:solidFill>
              </a:rPr>
              <a:t> image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Use </a:t>
            </a:r>
            <a:r>
              <a:rPr lang="en-US" dirty="0" err="1" smtClean="0">
                <a:solidFill>
                  <a:schemeClr val="accent1"/>
                </a:solidFill>
              </a:rPr>
              <a:t>ubuntu’s</a:t>
            </a:r>
            <a:r>
              <a:rPr lang="en-US" dirty="0" smtClean="0">
                <a:solidFill>
                  <a:schemeClr val="accent1"/>
                </a:solidFill>
              </a:rPr>
              <a:t> apt-get to install various tools.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Makes a new image. Changing stuff after this bit builds on this image instead of starting from scratch.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Get and install Google Test. New image.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Put in a nice bash </a:t>
            </a:r>
            <a:r>
              <a:rPr lang="en-US" dirty="0" err="1" smtClean="0">
                <a:solidFill>
                  <a:schemeClr val="accent1"/>
                </a:solidFill>
              </a:rPr>
              <a:t>config</a:t>
            </a:r>
            <a:r>
              <a:rPr lang="en-US" dirty="0" smtClean="0">
                <a:solidFill>
                  <a:schemeClr val="accent1"/>
                </a:solidFill>
              </a:rPr>
              <a:t> file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228994" y="1712615"/>
            <a:ext cx="296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244956" y="2277245"/>
            <a:ext cx="296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272779" y="4153514"/>
            <a:ext cx="296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290949" y="5819921"/>
            <a:ext cx="296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04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using </a:t>
            </a:r>
            <a:r>
              <a:rPr lang="en-US" dirty="0" err="1" smtClean="0"/>
              <a:t>cppenv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581978"/>
            <a:ext cx="919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get from </a:t>
            </a:r>
            <a:r>
              <a:rPr lang="en-US" dirty="0" err="1" smtClean="0"/>
              <a:t>Dockerhub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https://cloud.docker.com/u/klavins/repository/docker/klavins/ecep520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9072" y="2220478"/>
            <a:ext cx="6939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build -t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cppenv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cppenv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run -v $PWD/week_1:/source -it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cppenv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bash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1131" y="5199742"/>
            <a:ext cx="914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run -v $PWD/week_1:/source -it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klavins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/ecep520:cppenv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bash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0787" y="1490462"/>
            <a:ext cx="108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Tag name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3157" y="1542183"/>
            <a:ext cx="319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Directory </a:t>
            </a:r>
            <a:r>
              <a:rPr lang="en-US" dirty="0" smtClean="0">
                <a:solidFill>
                  <a:schemeClr val="accent1"/>
                </a:solidFill>
              </a:rPr>
              <a:t>containing </a:t>
            </a:r>
            <a:r>
              <a:rPr lang="en-US" dirty="0" err="1" smtClean="0">
                <a:solidFill>
                  <a:schemeClr val="accent1"/>
                </a:solidFill>
              </a:rPr>
              <a:t>Dockerfile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11106" y="1816839"/>
            <a:ext cx="0" cy="2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92755" y="1971884"/>
            <a:ext cx="1" cy="33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84901" y="3514831"/>
            <a:ext cx="412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Link host directory to container directory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(Windows: Use full path instead of $PWD)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998485" y="3309746"/>
            <a:ext cx="2520" cy="28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Brace 17"/>
          <p:cNvSpPr/>
          <p:nvPr/>
        </p:nvSpPr>
        <p:spPr>
          <a:xfrm rot="16200000">
            <a:off x="4093725" y="1554759"/>
            <a:ext cx="222738" cy="1291757"/>
          </a:xfrm>
          <a:prstGeom prst="rightBrace">
            <a:avLst>
              <a:gd name="adj1" fmla="val 4312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4887116" y="1873269"/>
            <a:ext cx="222738" cy="2658324"/>
          </a:xfrm>
          <a:prstGeom prst="rightBrace">
            <a:avLst>
              <a:gd name="adj1" fmla="val 4312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6708466" y="3115690"/>
            <a:ext cx="26368" cy="39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13857" y="3514831"/>
            <a:ext cx="2223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: Interactive flag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t: connect to terminal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5" name="Straight Arrow Connector 24"/>
          <p:cNvCxnSpPr>
            <a:stCxn id="27" idx="1"/>
          </p:cNvCxnSpPr>
          <p:nvPr/>
        </p:nvCxnSpPr>
        <p:spPr>
          <a:xfrm flipH="1" flipV="1">
            <a:off x="8588677" y="2960925"/>
            <a:ext cx="629408" cy="1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218085" y="2650259"/>
            <a:ext cx="278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Command to run, in this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case, a “</a:t>
            </a:r>
            <a:r>
              <a:rPr lang="en-US" dirty="0" err="1" smtClean="0">
                <a:solidFill>
                  <a:schemeClr val="accent1"/>
                </a:solidFill>
              </a:rPr>
              <a:t>bourne</a:t>
            </a:r>
            <a:r>
              <a:rPr lang="en-US" dirty="0" smtClean="0">
                <a:solidFill>
                  <a:schemeClr val="accent1"/>
                </a:solidFill>
              </a:rPr>
              <a:t> again shell”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631349" y="5764700"/>
            <a:ext cx="0" cy="25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00056" y="6002172"/>
            <a:ext cx="356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Image stored on </a:t>
            </a:r>
            <a:r>
              <a:rPr lang="en-US" dirty="0" err="1" smtClean="0">
                <a:solidFill>
                  <a:schemeClr val="accent1"/>
                </a:solidFill>
              </a:rPr>
              <a:t>Dockerhub</a:t>
            </a:r>
            <a:r>
              <a:rPr lang="en-US" dirty="0" smtClean="0">
                <a:solidFill>
                  <a:schemeClr val="accent1"/>
                </a:solidFill>
              </a:rPr>
              <a:t>. Will 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First initiate download, then launch.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Right Brace 29"/>
          <p:cNvSpPr/>
          <p:nvPr/>
        </p:nvSpPr>
        <p:spPr>
          <a:xfrm rot="5400000">
            <a:off x="8521882" y="4067320"/>
            <a:ext cx="222738" cy="3082772"/>
          </a:xfrm>
          <a:prstGeom prst="rightBrace">
            <a:avLst>
              <a:gd name="adj1" fmla="val 4312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Shells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4956"/>
            <a:ext cx="6536703" cy="2570228"/>
          </a:xfrm>
        </p:spPr>
        <p:txBody>
          <a:bodyPr>
            <a:noAutofit/>
          </a:bodyPr>
          <a:lstStyle/>
          <a:p>
            <a:r>
              <a:rPr lang="en-US" sz="2400" dirty="0" smtClean="0">
                <a:hlinkClick r:id="rId2"/>
              </a:rPr>
              <a:t>http://linuxcommand.org/</a:t>
            </a:r>
            <a:r>
              <a:rPr lang="en-US" sz="2400" dirty="0" smtClean="0"/>
              <a:t> </a:t>
            </a:r>
          </a:p>
          <a:p>
            <a:endParaRPr lang="en-US" sz="2400" dirty="0" smtClean="0"/>
          </a:p>
          <a:p>
            <a:r>
              <a:rPr lang="en-US" sz="2400" dirty="0" smtClean="0">
                <a:hlinkClick r:id="rId3"/>
              </a:rPr>
              <a:t>https://en.wikipedia.org/wiki/Unix_shell</a:t>
            </a:r>
            <a:r>
              <a:rPr lang="en-US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7266" t="13039" r="6971"/>
          <a:stretch/>
        </p:blipFill>
        <p:spPr>
          <a:xfrm>
            <a:off x="6410227" y="270856"/>
            <a:ext cx="5608163" cy="65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0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Goals: You will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reusable code in C, C++ and similar languages.</a:t>
            </a:r>
          </a:p>
          <a:p>
            <a:r>
              <a:rPr lang="en-US" dirty="0" smtClean="0"/>
              <a:t>Data structures and algorithms relevant to embedded systems programming.</a:t>
            </a:r>
          </a:p>
          <a:p>
            <a:r>
              <a:rPr lang="en-US" dirty="0" smtClean="0"/>
              <a:t>Software engineering methods such as unit testing, containerized environments, agile development.</a:t>
            </a:r>
          </a:p>
          <a:p>
            <a:r>
              <a:rPr lang="en-US" dirty="0" smtClean="0"/>
              <a:t>Network computing.</a:t>
            </a:r>
          </a:p>
          <a:p>
            <a:r>
              <a:rPr lang="en-US" dirty="0" smtClean="0"/>
              <a:t>Cloud computing.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Demo: Install and run </a:t>
            </a:r>
            <a:r>
              <a:rPr lang="en-US" dirty="0" err="1" smtClean="0"/>
              <a:t>cppenv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C / C++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Unlike languages like Python, C and C++ are compiled.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gcc</a:t>
            </a:r>
            <a:r>
              <a:rPr lang="en-US" dirty="0" smtClean="0"/>
              <a:t> is the C compiler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g++</a:t>
            </a:r>
            <a:r>
              <a:rPr lang="en-US" dirty="0" smtClean="0"/>
              <a:t> the C++ compiler (which also compiles C)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g++ -c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source.c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builds an object file, with position independent machine language code and symbol information in it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g++ -o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mybinary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source1.o source2.o -lx -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links object files together along with shared library files x and y into an executable, resolving position independencies</a:t>
            </a:r>
          </a:p>
          <a:p>
            <a:r>
              <a:rPr lang="en-US" dirty="0" smtClean="0"/>
              <a:t>The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c++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11 </a:t>
            </a:r>
            <a:r>
              <a:rPr lang="en-US" dirty="0" smtClean="0"/>
              <a:t>flag to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g++ </a:t>
            </a:r>
            <a:r>
              <a:rPr lang="en-US" dirty="0" smtClean="0"/>
              <a:t>tells the compiler to use the C++11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3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 C and C++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62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required for</a:t>
            </a:r>
          </a:p>
          <a:p>
            <a:pPr lvl="1"/>
            <a:r>
              <a:rPr lang="en-US" dirty="0" smtClean="0"/>
              <a:t>Code reuse by others</a:t>
            </a:r>
          </a:p>
          <a:p>
            <a:pPr lvl="1"/>
            <a:r>
              <a:rPr lang="en-US" dirty="0" smtClean="0"/>
              <a:t>Code development within teams</a:t>
            </a:r>
          </a:p>
          <a:p>
            <a:pPr lvl="1"/>
            <a:r>
              <a:rPr lang="en-US" dirty="0" smtClean="0"/>
              <a:t>To clarify to yourself what you are doing</a:t>
            </a:r>
          </a:p>
          <a:p>
            <a:pPr lvl="1"/>
            <a:r>
              <a:rPr lang="en-US" dirty="0" smtClean="0"/>
              <a:t>To help you remember what you did last week</a:t>
            </a:r>
          </a:p>
          <a:p>
            <a:r>
              <a:rPr lang="en-US" dirty="0" smtClean="0"/>
              <a:t>We will use </a:t>
            </a:r>
            <a:r>
              <a:rPr lang="en-US" dirty="0" err="1" smtClean="0"/>
              <a:t>Doxygen</a:t>
            </a:r>
            <a:r>
              <a:rPr lang="en-US" dirty="0" smtClean="0"/>
              <a:t> to document code in this class. The basic cycle is</a:t>
            </a:r>
          </a:p>
          <a:p>
            <a:pPr lvl="1"/>
            <a:r>
              <a:rPr lang="en-US" dirty="0" smtClean="0"/>
              <a:t>Write a function prototype</a:t>
            </a:r>
          </a:p>
          <a:p>
            <a:pPr lvl="1"/>
            <a:r>
              <a:rPr lang="en-US" dirty="0" smtClean="0"/>
              <a:t>Put special comments before the prototype that define inputs, outputs, etc.</a:t>
            </a:r>
          </a:p>
          <a:p>
            <a:pPr lvl="1"/>
            <a:r>
              <a:rPr lang="en-US" dirty="0" smtClean="0"/>
              <a:t>Compile the documentation into a web page using </a:t>
            </a:r>
            <a:r>
              <a:rPr lang="en-US" dirty="0" err="1" smtClean="0"/>
              <a:t>Doxygen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1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Doxygen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how </a:t>
            </a:r>
            <a:r>
              <a:rPr lang="en-US" dirty="0" err="1" smtClean="0"/>
              <a:t>Doxygen</a:t>
            </a:r>
            <a:r>
              <a:rPr lang="en-US" dirty="0" smtClean="0"/>
              <a:t> works with the C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93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In a large software engineering project, all classes and methods should have corresponding tests.</a:t>
            </a:r>
          </a:p>
          <a:p>
            <a:r>
              <a:rPr lang="en-US" dirty="0" smtClean="0"/>
              <a:t>If someone changes something, you can run all the tests to see if anything broke.</a:t>
            </a:r>
          </a:p>
          <a:p>
            <a:r>
              <a:rPr lang="en-US" dirty="0" smtClean="0"/>
              <a:t>Write tests *before* you write the methods!</a:t>
            </a:r>
          </a:p>
          <a:p>
            <a:r>
              <a:rPr lang="en-US" dirty="0" smtClean="0"/>
              <a:t>Keep hacking until the tests pass.</a:t>
            </a:r>
          </a:p>
          <a:p>
            <a:r>
              <a:rPr lang="en-US" dirty="0" smtClean="0"/>
              <a:t>We will use the Google Test framework (more on this in later lectures)</a:t>
            </a:r>
          </a:p>
          <a:p>
            <a:pPr lvl="1"/>
            <a:r>
              <a:rPr lang="en-US" sz="1600" dirty="0" smtClean="0">
                <a:hlinkClick r:id="rId2"/>
              </a:rPr>
              <a:t>https://github.com/google/googletest/blob/master/googletest/docs/primer.md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2409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Example tests with Fraction 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0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9755" y="1690688"/>
            <a:ext cx="103240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make allows you to define common compilation and build tasks</a:t>
            </a:r>
            <a:endParaRPr lang="en-US" sz="2400" b="0" dirty="0" smtClean="0">
              <a:effectLst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Docs at </a:t>
            </a:r>
            <a:r>
              <a:rPr lang="en-US" sz="2400" u="sng" dirty="0">
                <a:hlinkClick r:id="rId2"/>
              </a:rPr>
              <a:t>https://www.gnu.org/software/make/manual/make.html#Introduction</a:t>
            </a:r>
            <a:endParaRPr lang="en-US" sz="2400" b="0" dirty="0" smtClean="0">
              <a:effectLst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Note: </a:t>
            </a:r>
            <a:r>
              <a:rPr lang="en-US" sz="2400" b="1" u="sng" dirty="0"/>
              <a:t>TABS ARE IMPORTANT IN MAKE!</a:t>
            </a:r>
            <a:endParaRPr lang="en-US" sz="2400" b="0" dirty="0" smtClean="0">
              <a:effectLst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</a:t>
            </a:r>
            <a:r>
              <a:rPr lang="en-US" sz="2400" dirty="0" err="1"/>
              <a:t>Makefile</a:t>
            </a:r>
            <a:r>
              <a:rPr lang="en-US" sz="2400" dirty="0"/>
              <a:t> for </a:t>
            </a:r>
            <a:r>
              <a:rPr lang="en-US" sz="2400" dirty="0" smtClean="0"/>
              <a:t>Fraction</a:t>
            </a:r>
            <a:endParaRPr lang="en-US" sz="2400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68412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Exercises: See week_1/</a:t>
            </a:r>
            <a:r>
              <a:rPr lang="en-US" dirty="0" err="1" smtClean="0"/>
              <a:t>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2301"/>
            <a:ext cx="10515600" cy="47346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Thursdays 6-9pm</a:t>
            </a:r>
          </a:p>
          <a:p>
            <a:pPr lvl="1"/>
            <a:r>
              <a:rPr lang="en-US" dirty="0" smtClean="0"/>
              <a:t>1.5 hours lecture</a:t>
            </a:r>
          </a:p>
          <a:p>
            <a:pPr lvl="1"/>
            <a:r>
              <a:rPr lang="en-US" dirty="0" smtClean="0"/>
              <a:t>1.5 hours hands on coding</a:t>
            </a:r>
          </a:p>
          <a:p>
            <a:r>
              <a:rPr lang="en-US" dirty="0" smtClean="0"/>
              <a:t>Homework</a:t>
            </a:r>
          </a:p>
          <a:p>
            <a:pPr lvl="1"/>
            <a:r>
              <a:rPr lang="en-US" dirty="0" smtClean="0"/>
              <a:t>assigned every Thursday. Due the on Friday eight days later.</a:t>
            </a:r>
          </a:p>
          <a:p>
            <a:pPr lvl="1"/>
            <a:r>
              <a:rPr lang="en-US" dirty="0" smtClean="0"/>
              <a:t>turned in via </a:t>
            </a:r>
            <a:r>
              <a:rPr lang="en-US" dirty="0" err="1" smtClean="0"/>
              <a:t>Github</a:t>
            </a:r>
            <a:r>
              <a:rPr lang="en-US" dirty="0" smtClean="0"/>
              <a:t>. We clone your code and run unit tests.</a:t>
            </a:r>
          </a:p>
          <a:p>
            <a:pPr lvl="1"/>
            <a:r>
              <a:rPr lang="en-US" dirty="0" smtClean="0"/>
              <a:t>Last homework is (somewhat) open ended project.</a:t>
            </a:r>
          </a:p>
          <a:p>
            <a:pPr lvl="1"/>
            <a:r>
              <a:rPr lang="en-US" dirty="0" smtClean="0"/>
              <a:t>To be done </a:t>
            </a:r>
            <a:r>
              <a:rPr lang="en-US" u="sng" dirty="0" smtClean="0"/>
              <a:t>on your own</a:t>
            </a:r>
            <a:r>
              <a:rPr lang="en-US" b="1" dirty="0" smtClean="0"/>
              <a:t>. </a:t>
            </a:r>
            <a:r>
              <a:rPr lang="en-US" dirty="0" smtClean="0"/>
              <a:t>You may not copy or otherwise incorporate other people’s code into your own. Discussing strategies and ideas is ok.</a:t>
            </a:r>
          </a:p>
          <a:p>
            <a:r>
              <a:rPr lang="en-US" dirty="0" smtClean="0"/>
              <a:t>In class computer work: Course content only!</a:t>
            </a:r>
            <a:endParaRPr lang="en-US" u="sng" dirty="0" smtClean="0"/>
          </a:p>
          <a:p>
            <a:r>
              <a:rPr lang="en-US" dirty="0" smtClean="0"/>
              <a:t>Office hours:</a:t>
            </a:r>
          </a:p>
          <a:p>
            <a:pPr lvl="1"/>
            <a:r>
              <a:rPr lang="en-US" dirty="0" smtClean="0"/>
              <a:t>Eric: Thursdays 5-6 pm in CSE 236, starting 1/17.</a:t>
            </a:r>
          </a:p>
          <a:p>
            <a:pPr lvl="1"/>
            <a:r>
              <a:rPr lang="en-US" dirty="0" smtClean="0"/>
              <a:t>TAs: Saturday 10-12am, Place TBA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Monday 6-9pm, Google Hangout</a:t>
            </a:r>
          </a:p>
          <a:p>
            <a:r>
              <a:rPr lang="en-US" dirty="0" smtClean="0"/>
              <a:t>Discussions: on Canvas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6570"/>
            <a:ext cx="10515600" cy="4986778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First computer: Atari 800 in 1979, Basic and Assembly</a:t>
            </a:r>
          </a:p>
          <a:p>
            <a:pPr fontAlgn="base"/>
            <a:r>
              <a:rPr lang="en-US" dirty="0"/>
              <a:t>BM in Music, SFSU 1991</a:t>
            </a:r>
          </a:p>
          <a:p>
            <a:pPr fontAlgn="base"/>
            <a:r>
              <a:rPr lang="en-US" dirty="0"/>
              <a:t>BS in CS, SFSU 1996. </a:t>
            </a:r>
            <a:endParaRPr lang="en-US" dirty="0" smtClean="0"/>
          </a:p>
          <a:p>
            <a:pPr fontAlgn="base"/>
            <a:r>
              <a:rPr lang="en-US" dirty="0" smtClean="0"/>
              <a:t>PhD </a:t>
            </a:r>
            <a:r>
              <a:rPr lang="en-US" dirty="0"/>
              <a:t>in CSE, U. Michigan 2001. Thesis: Decentralized Regulation of Cyclic Robotic Systems</a:t>
            </a:r>
          </a:p>
          <a:p>
            <a:pPr fontAlgn="base"/>
            <a:r>
              <a:rPr lang="en-US" dirty="0"/>
              <a:t>Postdoc in Control Systems, Caltech </a:t>
            </a:r>
            <a:r>
              <a:rPr lang="en-US" dirty="0" smtClean="0"/>
              <a:t>2003: Programming </a:t>
            </a:r>
            <a:r>
              <a:rPr lang="en-US" dirty="0"/>
              <a:t>Dynamic Robots.</a:t>
            </a:r>
          </a:p>
          <a:p>
            <a:pPr fontAlgn="base"/>
            <a:r>
              <a:rPr lang="en-US" dirty="0"/>
              <a:t>Professor since </a:t>
            </a:r>
            <a:r>
              <a:rPr lang="en-US" dirty="0" smtClean="0"/>
              <a:t>2003: Robotics</a:t>
            </a:r>
            <a:r>
              <a:rPr lang="en-US" dirty="0"/>
              <a:t>, automation, genetic engineering, synthetic biology.</a:t>
            </a:r>
          </a:p>
          <a:p>
            <a:pPr fontAlgn="base"/>
            <a:r>
              <a:rPr lang="en-US" dirty="0" smtClean="0"/>
              <a:t>Programming projects </a:t>
            </a:r>
            <a:r>
              <a:rPr lang="en-US" dirty="0"/>
              <a:t>of note</a:t>
            </a:r>
          </a:p>
          <a:p>
            <a:pPr lvl="1" fontAlgn="base"/>
            <a:r>
              <a:rPr lang="en-US" dirty="0" smtClean="0"/>
              <a:t>Childhood: 8-bit video games</a:t>
            </a:r>
          </a:p>
          <a:p>
            <a:pPr lvl="1" fontAlgn="base"/>
            <a:r>
              <a:rPr lang="en-US" dirty="0" smtClean="0"/>
              <a:t>COW</a:t>
            </a:r>
            <a:r>
              <a:rPr lang="en-US" dirty="0"/>
              <a:t>: </a:t>
            </a:r>
            <a:r>
              <a:rPr lang="en-US" dirty="0" smtClean="0"/>
              <a:t>1990s online </a:t>
            </a:r>
            <a:r>
              <a:rPr lang="en-US" dirty="0"/>
              <a:t>conferencing </a:t>
            </a:r>
            <a:r>
              <a:rPr lang="en-US" dirty="0" smtClean="0"/>
              <a:t>system</a:t>
            </a:r>
          </a:p>
          <a:p>
            <a:pPr lvl="1" fontAlgn="base"/>
            <a:r>
              <a:rPr lang="en-US" dirty="0" smtClean="0"/>
              <a:t>Grad school: Operating systems, compilers</a:t>
            </a:r>
            <a:endParaRPr lang="en-US" dirty="0"/>
          </a:p>
          <a:p>
            <a:pPr lvl="1" fontAlgn="base"/>
            <a:r>
              <a:rPr lang="en-US" dirty="0" err="1"/>
              <a:t>RHex</a:t>
            </a:r>
            <a:r>
              <a:rPr lang="en-US" dirty="0"/>
              <a:t> Robot Operating System</a:t>
            </a:r>
          </a:p>
          <a:p>
            <a:pPr lvl="1" fontAlgn="base"/>
            <a:r>
              <a:rPr lang="en-US" dirty="0"/>
              <a:t>CCL: Control systems programming language</a:t>
            </a:r>
          </a:p>
          <a:p>
            <a:pPr lvl="1" fontAlgn="base"/>
            <a:r>
              <a:rPr lang="en-US" dirty="0"/>
              <a:t>gro: Multicellular design and simulation software</a:t>
            </a:r>
          </a:p>
          <a:p>
            <a:pPr lvl="1" fontAlgn="base"/>
            <a:r>
              <a:rPr lang="en-US" dirty="0"/>
              <a:t>Aquarium: Laboratory Operating </a:t>
            </a:r>
            <a:r>
              <a:rPr lang="en-US" dirty="0" smtClean="0"/>
              <a:t>System</a:t>
            </a:r>
            <a:endParaRPr lang="en-US" dirty="0"/>
          </a:p>
          <a:p>
            <a:pPr fontAlgn="base"/>
            <a:r>
              <a:rPr lang="en-US" dirty="0"/>
              <a:t>Hobbies: Music, rock climbing, coding, cubing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86" y="0"/>
            <a:ext cx="2350952" cy="1536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4983">
            <a:off x="8956073" y="488759"/>
            <a:ext cx="1255803" cy="1730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0016" t="23240" r="6306" b="32627"/>
          <a:stretch/>
        </p:blipFill>
        <p:spPr>
          <a:xfrm rot="403755">
            <a:off x="10373353" y="440233"/>
            <a:ext cx="1378822" cy="1647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287" y="3723588"/>
            <a:ext cx="2001625" cy="1501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660" t="5603" r="2409" b="5603"/>
          <a:stretch/>
        </p:blipFill>
        <p:spPr>
          <a:xfrm>
            <a:off x="8888929" y="3723588"/>
            <a:ext cx="2083324" cy="1501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896" y="5300514"/>
            <a:ext cx="1814922" cy="1361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533" y="5328417"/>
            <a:ext cx="2472938" cy="12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yourself to your neighbor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3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Editors</a:t>
            </a:r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Unix</a:t>
            </a:r>
          </a:p>
          <a:p>
            <a:r>
              <a:rPr lang="en-US" dirty="0" smtClean="0"/>
              <a:t>Compiling code</a:t>
            </a:r>
          </a:p>
          <a:p>
            <a:r>
              <a:rPr lang="en-US" dirty="0" smtClean="0"/>
              <a:t>Compiling documentation</a:t>
            </a:r>
          </a:p>
          <a:p>
            <a:r>
              <a:rPr lang="en-US" dirty="0" smtClean="0"/>
              <a:t>Basic unit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6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very good editor for the C and C++ code we will write.</a:t>
            </a:r>
          </a:p>
          <a:p>
            <a:r>
              <a:rPr lang="en-US" dirty="0" smtClean="0"/>
              <a:t>Free: </a:t>
            </a:r>
            <a:r>
              <a:rPr lang="en-US" dirty="0" smtClean="0">
                <a:hlinkClick r:id="rId2"/>
              </a:rPr>
              <a:t>https://code.visualstudio.com/</a:t>
            </a:r>
            <a:endParaRPr lang="en-US" dirty="0" smtClean="0"/>
          </a:p>
          <a:p>
            <a:r>
              <a:rPr lang="en-US" dirty="0" smtClean="0"/>
              <a:t>Has</a:t>
            </a:r>
          </a:p>
          <a:p>
            <a:pPr lvl="1"/>
            <a:r>
              <a:rPr lang="en-US" dirty="0" smtClean="0"/>
              <a:t>Syntax highlighting</a:t>
            </a:r>
          </a:p>
          <a:p>
            <a:pPr lvl="1"/>
            <a:r>
              <a:rPr lang="en-US" dirty="0" smtClean="0"/>
              <a:t>Autocomplete</a:t>
            </a:r>
          </a:p>
          <a:p>
            <a:pPr lvl="1"/>
            <a:r>
              <a:rPr lang="en-US" dirty="0" smtClean="0"/>
              <a:t>Extensions</a:t>
            </a:r>
          </a:p>
          <a:p>
            <a:r>
              <a:rPr lang="en-US" dirty="0" smtClean="0"/>
              <a:t>Other editors we like: Atom, Sublime.</a:t>
            </a:r>
          </a:p>
          <a:p>
            <a:r>
              <a:rPr lang="en-US" dirty="0" smtClean="0"/>
              <a:t>You might like vim, </a:t>
            </a:r>
            <a:r>
              <a:rPr lang="en-US" dirty="0" err="1" smtClean="0"/>
              <a:t>emacs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but we expect you know how to use them.</a:t>
            </a:r>
          </a:p>
          <a:p>
            <a:r>
              <a:rPr lang="en-US" dirty="0" smtClean="0"/>
              <a:t>Avoid: </a:t>
            </a:r>
            <a:r>
              <a:rPr lang="en-US" dirty="0" err="1" smtClean="0"/>
              <a:t>Xcode</a:t>
            </a:r>
            <a:r>
              <a:rPr lang="en-US" dirty="0" smtClean="0"/>
              <a:t>, Visual Studio,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Git</a:t>
            </a:r>
            <a:r>
              <a:rPr lang="en-US" dirty="0"/>
              <a:t> is a version control system</a:t>
            </a:r>
            <a:r>
              <a:rPr lang="en-US" dirty="0" smtClean="0"/>
              <a:t>.</a:t>
            </a:r>
          </a:p>
          <a:p>
            <a:r>
              <a:rPr lang="en-US" b="0" dirty="0" err="1" smtClean="0">
                <a:effectLst/>
              </a:rPr>
              <a:t>Git</a:t>
            </a:r>
            <a:r>
              <a:rPr lang="en-US" b="0" dirty="0" smtClean="0">
                <a:effectLst/>
              </a:rPr>
              <a:t> should be easy to install on any OS</a:t>
            </a:r>
          </a:p>
          <a:p>
            <a:r>
              <a:rPr lang="en-US" dirty="0"/>
              <a:t>Go to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and make a new </a:t>
            </a:r>
            <a:r>
              <a:rPr lang="en-US" dirty="0" smtClean="0"/>
              <a:t>repo called ECE590 (with no README)</a:t>
            </a:r>
          </a:p>
          <a:p>
            <a:endParaRPr lang="en-US" b="0" dirty="0" smtClean="0">
              <a:effectLst/>
            </a:endParaRP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mkdir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ECE590</a:t>
            </a:r>
          </a:p>
          <a:p>
            <a:pPr marL="457200" lvl="1" indent="0">
              <a:buNone/>
            </a:pP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touch </a:t>
            </a: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README.md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init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add .</a:t>
            </a: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commit -m "first commit”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remote add origin https://</a:t>
            </a: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yourusername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/ECE590.git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push -u origin master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// edit and/or add some files</a:t>
            </a:r>
          </a:p>
          <a:p>
            <a:pPr marL="457200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add .</a:t>
            </a:r>
            <a:endParaRPr lang="en-US" dirty="0" smtClean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commit -m “Changed some files”</a:t>
            </a:r>
            <a:endParaRPr lang="en-US" dirty="0" smtClean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push origin master</a:t>
            </a:r>
            <a:endParaRPr lang="en-US" dirty="0" smtClean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r>
              <a:rPr lang="en-US" dirty="0" smtClean="0"/>
              <a:t>Go </a:t>
            </a:r>
            <a:r>
              <a:rPr lang="en-US" dirty="0"/>
              <a:t>back to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to see your </a:t>
            </a:r>
            <a:r>
              <a:rPr lang="en-US" dirty="0" smtClean="0"/>
              <a:t>changes</a:t>
            </a:r>
          </a:p>
          <a:p>
            <a:r>
              <a:rPr lang="en-US" dirty="0" smtClean="0"/>
              <a:t>Your student account should give you the ability to make private repos (so other students will not see your code)</a:t>
            </a:r>
          </a:p>
          <a:p>
            <a:r>
              <a:rPr lang="en-US" dirty="0" smtClean="0"/>
              <a:t>Consider using </a:t>
            </a:r>
            <a:r>
              <a:rPr lang="en-US" dirty="0" err="1" smtClean="0"/>
              <a:t>Github</a:t>
            </a:r>
            <a:r>
              <a:rPr lang="en-US" dirty="0" smtClean="0"/>
              <a:t> Desktop!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331075" y="4194782"/>
            <a:ext cx="223520" cy="772160"/>
          </a:xfrm>
          <a:prstGeom prst="rightBrace">
            <a:avLst>
              <a:gd name="adj1" fmla="val 351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54595" y="4396196"/>
            <a:ext cx="186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Repeat </a:t>
            </a:r>
            <a:r>
              <a:rPr lang="en-US" smtClean="0">
                <a:solidFill>
                  <a:schemeClr val="accent1"/>
                </a:solidFill>
              </a:rPr>
              <a:t>as needed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a repo</a:t>
            </a:r>
          </a:p>
          <a:p>
            <a:pPr lvl="1"/>
            <a:r>
              <a:rPr lang="en-US" dirty="0" smtClean="0"/>
              <a:t>Get the course code: </a:t>
            </a:r>
            <a:r>
              <a:rPr lang="en-US" dirty="0" smtClean="0">
                <a:hlinkClick r:id="rId2"/>
              </a:rPr>
              <a:t>https://github.com/klavins/ECEP520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Make a change</a:t>
            </a:r>
          </a:p>
          <a:p>
            <a:pPr lvl="1"/>
            <a:r>
              <a:rPr lang="en-US" dirty="0" smtClean="0"/>
              <a:t>Commit and push it</a:t>
            </a:r>
          </a:p>
          <a:p>
            <a:pPr lvl="1"/>
            <a:endParaRPr lang="en-US" dirty="0"/>
          </a:p>
          <a:p>
            <a:r>
              <a:rPr lang="en-US" dirty="0" smtClean="0"/>
              <a:t>Make a new repo</a:t>
            </a:r>
          </a:p>
          <a:p>
            <a:pPr lvl="1"/>
            <a:r>
              <a:rPr lang="en-US" dirty="0" smtClean="0"/>
              <a:t>Go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Follow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1316</Words>
  <Application>Microsoft Macintosh PowerPoint</Application>
  <PresentationFormat>Widescreen</PresentationFormat>
  <Paragraphs>224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Courier New</vt:lpstr>
      <vt:lpstr>Mangal</vt:lpstr>
      <vt:lpstr>Arial</vt:lpstr>
      <vt:lpstr>Office Theme</vt:lpstr>
      <vt:lpstr>ECE 590 Software Engineering for Embedded Applications  </vt:lpstr>
      <vt:lpstr>Course Goals: You will learn</vt:lpstr>
      <vt:lpstr>Course Structure</vt:lpstr>
      <vt:lpstr>Introduction</vt:lpstr>
      <vt:lpstr>Introductions</vt:lpstr>
      <vt:lpstr>Today</vt:lpstr>
      <vt:lpstr>Visual Studio Code</vt:lpstr>
      <vt:lpstr>Git and Github</vt:lpstr>
      <vt:lpstr>Demo</vt:lpstr>
      <vt:lpstr>PowerPoint Presentation</vt:lpstr>
      <vt:lpstr>How we will use git</vt:lpstr>
      <vt:lpstr>Docker</vt:lpstr>
      <vt:lpstr>Unix</vt:lpstr>
      <vt:lpstr>PowerPoint Presentation</vt:lpstr>
      <vt:lpstr>Virtualization</vt:lpstr>
      <vt:lpstr>Union File Systems</vt:lpstr>
      <vt:lpstr>Example Dockerfile</vt:lpstr>
      <vt:lpstr>Building and using cppenv</vt:lpstr>
      <vt:lpstr>Unix Shells</vt:lpstr>
      <vt:lpstr>Docker</vt:lpstr>
      <vt:lpstr>Compiling C / C++ code</vt:lpstr>
      <vt:lpstr>Demo</vt:lpstr>
      <vt:lpstr>Building API Documentation</vt:lpstr>
      <vt:lpstr>Doxygen Demo</vt:lpstr>
      <vt:lpstr>Unit Tests</vt:lpstr>
      <vt:lpstr>Demo: Example tests with Fraction lib</vt:lpstr>
      <vt:lpstr>Make</vt:lpstr>
      <vt:lpstr>Exercises: See week_1/README.md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Tools  </dc:title>
  <dc:creator>Eric Klavins</dc:creator>
  <cp:lastModifiedBy>Eric Klavins</cp:lastModifiedBy>
  <cp:revision>36</cp:revision>
  <dcterms:created xsi:type="dcterms:W3CDTF">2019-01-08T18:15:58Z</dcterms:created>
  <dcterms:modified xsi:type="dcterms:W3CDTF">2019-01-11T05:48:50Z</dcterms:modified>
</cp:coreProperties>
</file>